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04D51-0F1E-4800-90B3-28B50B5035E4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FCF2-C752-4CE3-BEA3-76E22CF47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6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EFCF2-C752-4CE3-BEA3-76E22CF47F0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24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EFCF2-C752-4CE3-BEA3-76E22CF47F0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17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C0C4107-2572-42DE-86BD-0B4D80071381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5E18279-3551-4FF3-A6F0-6E66D4D91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4107-2572-42DE-86BD-0B4D80071381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8279-3551-4FF3-A6F0-6E66D4D91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3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0C4107-2572-42DE-86BD-0B4D80071381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E18279-3551-4FF3-A6F0-6E66D4D91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9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0C4107-2572-42DE-86BD-0B4D80071381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E18279-3551-4FF3-A6F0-6E66D4D918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73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0C4107-2572-42DE-86BD-0B4D80071381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E18279-3551-4FF3-A6F0-6E66D4D91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0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4107-2572-42DE-86BD-0B4D80071381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8279-3551-4FF3-A6F0-6E66D4D91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39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4107-2572-42DE-86BD-0B4D80071381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8279-3551-4FF3-A6F0-6E66D4D91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983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4107-2572-42DE-86BD-0B4D80071381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8279-3551-4FF3-A6F0-6E66D4D91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561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0C4107-2572-42DE-86BD-0B4D80071381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E18279-3551-4FF3-A6F0-6E66D4D91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8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4107-2572-42DE-86BD-0B4D80071381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8279-3551-4FF3-A6F0-6E66D4D91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1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0C4107-2572-42DE-86BD-0B4D80071381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5E18279-3551-4FF3-A6F0-6E66D4D91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8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4107-2572-42DE-86BD-0B4D80071381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8279-3551-4FF3-A6F0-6E66D4D91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3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4107-2572-42DE-86BD-0B4D80071381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8279-3551-4FF3-A6F0-6E66D4D91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39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4107-2572-42DE-86BD-0B4D80071381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8279-3551-4FF3-A6F0-6E66D4D91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8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4107-2572-42DE-86BD-0B4D80071381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8279-3551-4FF3-A6F0-6E66D4D91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4107-2572-42DE-86BD-0B4D80071381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8279-3551-4FF3-A6F0-6E66D4D91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4107-2572-42DE-86BD-0B4D80071381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8279-3551-4FF3-A6F0-6E66D4D91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1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C4107-2572-42DE-86BD-0B4D80071381}" type="datetimeFigureOut">
              <a:rPr lang="ru-RU" smtClean="0"/>
              <a:t>02.09.2025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18279-3551-4FF3-A6F0-6E66D4D91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1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9084" y="560439"/>
            <a:ext cx="9448800" cy="34109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Применение технологий критического мышления на уроках истории Древнего мира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4188541"/>
            <a:ext cx="5805948" cy="1253613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Подготовил: Казанова К. А. </a:t>
            </a:r>
            <a:endParaRPr lang="ru-RU" dirty="0"/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</a:t>
            </a:r>
            <a:r>
              <a:rPr lang="ru-RU" dirty="0"/>
              <a:t>истории и обществознания</a:t>
            </a:r>
          </a:p>
          <a:p>
            <a:pPr algn="r"/>
            <a:r>
              <a:rPr lang="ru-RU" dirty="0" smtClean="0"/>
              <a:t>МБОУ «Кировская </a:t>
            </a:r>
            <a:r>
              <a:rPr lang="ru-RU" dirty="0"/>
              <a:t>СОШ №</a:t>
            </a:r>
            <a:r>
              <a:rPr lang="ru-RU" dirty="0" smtClean="0"/>
              <a:t>2»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62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140" y="502920"/>
            <a:ext cx="10820400" cy="5852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892040" y="2560320"/>
            <a:ext cx="25146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Боги Древнего Египта</a:t>
            </a:r>
          </a:p>
        </p:txBody>
      </p:sp>
      <p:sp>
        <p:nvSpPr>
          <p:cNvPr id="5" name="Овал 4"/>
          <p:cNvSpPr/>
          <p:nvPr/>
        </p:nvSpPr>
        <p:spPr>
          <a:xfrm>
            <a:off x="5257800" y="735080"/>
            <a:ext cx="1706880" cy="1604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Амон-Ра</a:t>
            </a:r>
          </a:p>
        </p:txBody>
      </p:sp>
      <p:sp>
        <p:nvSpPr>
          <p:cNvPr id="6" name="Овал 5"/>
          <p:cNvSpPr/>
          <p:nvPr/>
        </p:nvSpPr>
        <p:spPr>
          <a:xfrm>
            <a:off x="5402580" y="5114923"/>
            <a:ext cx="1798320" cy="1592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Маат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25640" y="1146809"/>
            <a:ext cx="1767840" cy="1615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Апоп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673340" y="2781298"/>
            <a:ext cx="1668780" cy="1485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Нут</a:t>
            </a:r>
          </a:p>
        </p:txBody>
      </p:sp>
      <p:sp>
        <p:nvSpPr>
          <p:cNvPr id="9" name="Овал 8"/>
          <p:cNvSpPr/>
          <p:nvPr/>
        </p:nvSpPr>
        <p:spPr>
          <a:xfrm>
            <a:off x="7246620" y="4431023"/>
            <a:ext cx="1722120" cy="15240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Геб</a:t>
            </a:r>
          </a:p>
        </p:txBody>
      </p:sp>
      <p:sp>
        <p:nvSpPr>
          <p:cNvPr id="10" name="Овал 9"/>
          <p:cNvSpPr/>
          <p:nvPr/>
        </p:nvSpPr>
        <p:spPr>
          <a:xfrm>
            <a:off x="3512820" y="1242781"/>
            <a:ext cx="1630680" cy="1521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Бастет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78480" y="2834642"/>
            <a:ext cx="1680210" cy="1596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Сет</a:t>
            </a:r>
          </a:p>
        </p:txBody>
      </p:sp>
      <p:sp>
        <p:nvSpPr>
          <p:cNvPr id="12" name="Овал 11"/>
          <p:cNvSpPr/>
          <p:nvPr/>
        </p:nvSpPr>
        <p:spPr>
          <a:xfrm>
            <a:off x="3535680" y="4541520"/>
            <a:ext cx="1661160" cy="1592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Тот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324600" y="2339340"/>
            <a:ext cx="0" cy="220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7"/>
          </p:cNvCxnSpPr>
          <p:nvPr/>
        </p:nvCxnSpPr>
        <p:spPr>
          <a:xfrm flipV="1">
            <a:off x="7038385" y="2560320"/>
            <a:ext cx="208235" cy="290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6"/>
          </p:cNvCxnSpPr>
          <p:nvPr/>
        </p:nvCxnSpPr>
        <p:spPr>
          <a:xfrm>
            <a:off x="7406640" y="3550920"/>
            <a:ext cx="701039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4" idx="5"/>
          </p:cNvCxnSpPr>
          <p:nvPr/>
        </p:nvCxnSpPr>
        <p:spPr>
          <a:xfrm>
            <a:off x="7038385" y="4251380"/>
            <a:ext cx="634955" cy="863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324600" y="4541520"/>
            <a:ext cx="0" cy="573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143500" y="4431023"/>
            <a:ext cx="388620" cy="461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625340" y="3855720"/>
            <a:ext cx="403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4892040" y="2560320"/>
            <a:ext cx="251460" cy="47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противолежащие углы 12"/>
          <p:cNvSpPr/>
          <p:nvPr/>
        </p:nvSpPr>
        <p:spPr>
          <a:xfrm>
            <a:off x="9763432" y="103239"/>
            <a:ext cx="2256503" cy="66113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Фаза </a:t>
            </a:r>
            <a:r>
              <a:rPr lang="ru-RU" sz="2400" b="1" dirty="0">
                <a:solidFill>
                  <a:schemeClr val="tx1"/>
                </a:solidFill>
              </a:rPr>
              <a:t>ВЫЗОВ</a:t>
            </a:r>
          </a:p>
        </p:txBody>
      </p:sp>
    </p:spTree>
    <p:extLst>
      <p:ext uri="{BB962C8B-B14F-4D97-AF65-F5344CB8AC3E}">
        <p14:creationId xmlns:p14="http://schemas.microsoft.com/office/powerpoint/2010/main" val="28625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>
                <a:solidFill>
                  <a:schemeClr val="accent1">
                    <a:lumMod val="50000"/>
                  </a:schemeClr>
                </a:solidFill>
              </a:rPr>
              <a:t>Стратегия ЗХУ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(«Знаю- хочу знать-узнал»)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7528560" cy="4024125"/>
          </a:xfrm>
        </p:spPr>
        <p:txBody>
          <a:bodyPr>
            <a:normAutofit/>
          </a:bodyPr>
          <a:lstStyle/>
          <a:p>
            <a:pPr algn="just"/>
            <a:r>
              <a:rPr lang="ru-RU" sz="3200" b="1" u="sng" dirty="0">
                <a:solidFill>
                  <a:schemeClr val="accent1">
                    <a:lumMod val="50000"/>
                  </a:schemeClr>
                </a:solidFill>
              </a:rPr>
              <a:t>Цель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данной стратегии – развитие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рефлексивности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в процессе познания. Используя ее при работе с информацией, мы учимся соотносить известное и новое, учимся определять свои познавательные запросы, обосновывая их известной нам информацией. Также, с помощью таблицы можно научиться определять направления в индивидуальном исследовательском поиске в рамках изучаемой темы.</a:t>
            </a:r>
          </a:p>
          <a:p>
            <a:pPr algn="just"/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8427720" y="2194560"/>
            <a:ext cx="3566160" cy="86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Автор- Донна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Огл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: скругленные противолежащие углы 4"/>
          <p:cNvSpPr/>
          <p:nvPr/>
        </p:nvSpPr>
        <p:spPr>
          <a:xfrm>
            <a:off x="9822425" y="0"/>
            <a:ext cx="2163097" cy="76437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Фаза ВЫЗОВ</a:t>
            </a:r>
          </a:p>
        </p:txBody>
      </p:sp>
    </p:spTree>
    <p:extLst>
      <p:ext uri="{BB962C8B-B14F-4D97-AF65-F5344CB8AC3E}">
        <p14:creationId xmlns:p14="http://schemas.microsoft.com/office/powerpoint/2010/main" val="142270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141100"/>
              </p:ext>
            </p:extLst>
          </p:nvPr>
        </p:nvGraphicFramePr>
        <p:xfrm>
          <a:off x="579120" y="1061884"/>
          <a:ext cx="10927080" cy="5383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2360">
                  <a:extLst>
                    <a:ext uri="{9D8B030D-6E8A-4147-A177-3AD203B41FA5}">
                      <a16:colId xmlns:a16="http://schemas.microsoft.com/office/drawing/2014/main" val="4084584429"/>
                    </a:ext>
                  </a:extLst>
                </a:gridCol>
                <a:gridCol w="3642360">
                  <a:extLst>
                    <a:ext uri="{9D8B030D-6E8A-4147-A177-3AD203B41FA5}">
                      <a16:colId xmlns:a16="http://schemas.microsoft.com/office/drawing/2014/main" val="965740621"/>
                    </a:ext>
                  </a:extLst>
                </a:gridCol>
                <a:gridCol w="3642360">
                  <a:extLst>
                    <a:ext uri="{9D8B030D-6E8A-4147-A177-3AD203B41FA5}">
                      <a16:colId xmlns:a16="http://schemas.microsoft.com/office/drawing/2014/main" val="153586799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ru-RU" sz="5400" b="0" dirty="0"/>
                        <a:t>Знаю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0" dirty="0"/>
                        <a:t>Хочу знать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0" dirty="0"/>
                        <a:t>Узнал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783068"/>
                  </a:ext>
                </a:extLst>
              </a:tr>
              <a:tr h="3645801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Рождество Христово является </a:t>
                      </a:r>
                    </a:p>
                    <a:p>
                      <a:pPr algn="just"/>
                      <a:r>
                        <a:rPr lang="ru-RU" sz="2000" dirty="0"/>
                        <a:t>Точкой отсчета всех исторических дат в нашем летоисчислении.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/>
                        <a:t>Когда и кем было принято в нашей стране летоисчисление от Рождества Христова.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/>
                        <a:t>От какого  события  шел отсчет лет в Древнем Египте?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/>
                        <a:t>Первыми людьми, у которых сложились представления о продолжительности года, были земледельцы.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/>
                        <a:t>Первыми определили продолжительность года в 365 суток жители Древнего Египта.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66671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противолежащие углы 2"/>
          <p:cNvSpPr/>
          <p:nvPr/>
        </p:nvSpPr>
        <p:spPr>
          <a:xfrm>
            <a:off x="9217741" y="94594"/>
            <a:ext cx="2580968" cy="54569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Фаза ВЫЗОВ</a:t>
            </a:r>
          </a:p>
        </p:txBody>
      </p:sp>
    </p:spTree>
    <p:extLst>
      <p:ext uri="{BB962C8B-B14F-4D97-AF65-F5344CB8AC3E}">
        <p14:creationId xmlns:p14="http://schemas.microsoft.com/office/powerpoint/2010/main" val="398060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"/>
            <a:ext cx="5669280" cy="12039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u="sng" dirty="0"/>
              <a:t/>
            </a:r>
            <a:br>
              <a:rPr lang="ru-RU" sz="4800" b="1" i="1" u="sng" dirty="0"/>
            </a:br>
            <a:r>
              <a:rPr lang="ru-RU" sz="4800" b="1" i="1" u="sng" dirty="0"/>
              <a:t/>
            </a:r>
            <a:br>
              <a:rPr lang="ru-RU" sz="4800" b="1" i="1" u="sng" dirty="0"/>
            </a:br>
            <a:r>
              <a:rPr lang="ru-RU" sz="6700" b="1" i="1" u="sng" dirty="0" err="1"/>
              <a:t>Инсерт</a:t>
            </a:r>
            <a:r>
              <a:rPr lang="ru-RU" sz="4800" b="1" i="1" u="sng" dirty="0"/>
              <a:t/>
            </a:r>
            <a:br>
              <a:rPr lang="ru-RU" sz="4800" b="1" i="1" u="sng" dirty="0"/>
            </a:br>
            <a:r>
              <a:rPr lang="ru-RU" sz="4800" b="1" i="1" u="sng" dirty="0"/>
              <a:t/>
            </a:r>
            <a:br>
              <a:rPr lang="ru-RU" sz="4800" b="1" i="1" u="sng" dirty="0"/>
            </a:br>
            <a:endParaRPr lang="ru-RU" sz="4800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3947160" cy="3764279"/>
          </a:xfrm>
        </p:spPr>
        <p:txBody>
          <a:bodyPr>
            <a:noAutofit/>
          </a:bodyPr>
          <a:lstStyle/>
          <a:p>
            <a:pPr algn="just"/>
            <a:r>
              <a:rPr lang="ru-RU" sz="2800" b="1" u="sng" dirty="0" err="1"/>
              <a:t>Инсерт</a:t>
            </a:r>
            <a:r>
              <a:rPr lang="ru-RU" sz="2800" b="1" dirty="0"/>
              <a:t>— это прием технологии развития критического мышления через чтение и письмо (ТРКМЧП), используемый при работе с текстом, с новой информацией.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6583680" y="1661161"/>
            <a:ext cx="5105400" cy="4587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«V» — я это знаю;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«+» — это новая информация для меня;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«-» — я думал по-другому, это противоречит тому, что я знал;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«?» — это мне непонятно, нужны объяснения, уточнения.</a:t>
            </a:r>
          </a:p>
        </p:txBody>
      </p:sp>
      <p:sp>
        <p:nvSpPr>
          <p:cNvPr id="5" name="Прямоугольник: скругленные противолежащие углы 4"/>
          <p:cNvSpPr/>
          <p:nvPr/>
        </p:nvSpPr>
        <p:spPr>
          <a:xfrm>
            <a:off x="8155858" y="1"/>
            <a:ext cx="3819832" cy="825909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Фаза РЕАЛИЗАЦИЯ СМЫСЛА</a:t>
            </a:r>
          </a:p>
        </p:txBody>
      </p:sp>
    </p:spTree>
    <p:extLst>
      <p:ext uri="{BB962C8B-B14F-4D97-AF65-F5344CB8AC3E}">
        <p14:creationId xmlns:p14="http://schemas.microsoft.com/office/powerpoint/2010/main" val="177688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486032"/>
              </p:ext>
            </p:extLst>
          </p:nvPr>
        </p:nvGraphicFramePr>
        <p:xfrm>
          <a:off x="361336" y="1076632"/>
          <a:ext cx="10820400" cy="552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51652495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3004939762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ru-RU" sz="4000" b="1" u="none" dirty="0">
                          <a:solidFill>
                            <a:schemeClr val="bg1"/>
                          </a:solidFill>
                        </a:rPr>
                        <a:t>Значки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u="none" dirty="0">
                          <a:solidFill>
                            <a:schemeClr val="bg1"/>
                          </a:solidFill>
                        </a:rPr>
                        <a:t>Ключевые слова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780214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algn="ctr"/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/>
                        <a:t> Уже знал, что Библия Состоит из Ветхого Завета и Нового Завета.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717181"/>
                  </a:ext>
                </a:extLst>
              </a:tr>
              <a:tr h="1660282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/>
                        <a:t>Иудаизм- религия евреев.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/>
                        <a:t>Ветхий  Завет- священная книга не только евреев, но и у тех народов, среди которых позднее распространилась христианская религия.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826949"/>
                  </a:ext>
                </a:extLst>
              </a:tr>
              <a:tr h="86473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/>
                        <a:t>Думал, что Ветхий Завет- священная книга только христиан.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537225"/>
                  </a:ext>
                </a:extLst>
              </a:tr>
              <a:tr h="86473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/>
                        <a:t>Почему египетские фараоны невзлюбили евреев?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190471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противолежащие углы 2"/>
          <p:cNvSpPr/>
          <p:nvPr/>
        </p:nvSpPr>
        <p:spPr>
          <a:xfrm>
            <a:off x="8185355" y="0"/>
            <a:ext cx="3320845" cy="88490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Фаза РЕАЛИЗАЦИЯ СМЫСЛА</a:t>
            </a:r>
          </a:p>
        </p:txBody>
      </p:sp>
    </p:spTree>
    <p:extLst>
      <p:ext uri="{BB962C8B-B14F-4D97-AF65-F5344CB8AC3E}">
        <p14:creationId xmlns:p14="http://schemas.microsoft.com/office/powerpoint/2010/main" val="274538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Графические организаторы «кластеры»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1" y="1889761"/>
            <a:ext cx="6324600" cy="43586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91" y="2362200"/>
            <a:ext cx="5466080" cy="4191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: скругленные противолежащие углы 2"/>
          <p:cNvSpPr/>
          <p:nvPr/>
        </p:nvSpPr>
        <p:spPr>
          <a:xfrm>
            <a:off x="8465574" y="132735"/>
            <a:ext cx="3435597" cy="63163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Фаза РЕАЛИЗАЦИЯ СМЫСЛА</a:t>
            </a:r>
          </a:p>
        </p:txBody>
      </p:sp>
    </p:spTree>
    <p:extLst>
      <p:ext uri="{BB962C8B-B14F-4D97-AF65-F5344CB8AC3E}">
        <p14:creationId xmlns:p14="http://schemas.microsoft.com/office/powerpoint/2010/main" val="3972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807529"/>
            <a:ext cx="8610600" cy="12930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78430" y="2057401"/>
            <a:ext cx="2807970" cy="2468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Культура Древнего Египта</a:t>
            </a:r>
          </a:p>
        </p:txBody>
      </p:sp>
      <p:sp>
        <p:nvSpPr>
          <p:cNvPr id="5" name="Овал 4"/>
          <p:cNvSpPr/>
          <p:nvPr/>
        </p:nvSpPr>
        <p:spPr>
          <a:xfrm>
            <a:off x="8305800" y="1714498"/>
            <a:ext cx="1874520" cy="182118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Религия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1500243" y="4814612"/>
            <a:ext cx="2082054" cy="203149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Искусство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116205" y="2868928"/>
            <a:ext cx="2044065" cy="18592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Письменность</a:t>
            </a:r>
          </a:p>
        </p:txBody>
      </p:sp>
      <p:sp>
        <p:nvSpPr>
          <p:cNvPr id="8" name="Овал 7"/>
          <p:cNvSpPr/>
          <p:nvPr/>
        </p:nvSpPr>
        <p:spPr>
          <a:xfrm>
            <a:off x="651510" y="220598"/>
            <a:ext cx="1889760" cy="1783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Знания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9525000" y="220598"/>
            <a:ext cx="1592580" cy="1615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Многобожие</a:t>
            </a:r>
          </a:p>
        </p:txBody>
      </p:sp>
      <p:sp>
        <p:nvSpPr>
          <p:cNvPr id="10" name="Овал 9"/>
          <p:cNvSpPr/>
          <p:nvPr/>
        </p:nvSpPr>
        <p:spPr>
          <a:xfrm>
            <a:off x="10408920" y="2042159"/>
            <a:ext cx="1615440" cy="14935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Храм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9394792" y="3679884"/>
            <a:ext cx="1661160" cy="16009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Жрец</a:t>
            </a:r>
          </a:p>
        </p:txBody>
      </p:sp>
      <p:sp>
        <p:nvSpPr>
          <p:cNvPr id="12" name="Овал 11"/>
          <p:cNvSpPr/>
          <p:nvPr/>
        </p:nvSpPr>
        <p:spPr>
          <a:xfrm>
            <a:off x="7000875" y="197067"/>
            <a:ext cx="1539240" cy="16012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Саркофаг</a:t>
            </a:r>
          </a:p>
        </p:txBody>
      </p:sp>
      <p:sp>
        <p:nvSpPr>
          <p:cNvPr id="15" name="Овал 14"/>
          <p:cNvSpPr/>
          <p:nvPr/>
        </p:nvSpPr>
        <p:spPr>
          <a:xfrm>
            <a:off x="7204265" y="3420996"/>
            <a:ext cx="1615440" cy="156971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Гробница</a:t>
            </a:r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8205850" y="1714877"/>
            <a:ext cx="277017" cy="385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  <a:endCxn id="9" idx="3"/>
          </p:cNvCxnSpPr>
          <p:nvPr/>
        </p:nvCxnSpPr>
        <p:spPr>
          <a:xfrm flipV="1">
            <a:off x="9565202" y="1599462"/>
            <a:ext cx="193026" cy="264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  <a:endCxn id="10" idx="2"/>
          </p:cNvCxnSpPr>
          <p:nvPr/>
        </p:nvCxnSpPr>
        <p:spPr>
          <a:xfrm>
            <a:off x="10060884" y="2788919"/>
            <a:ext cx="348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>
            <a:off x="9757783" y="3459810"/>
            <a:ext cx="163457" cy="26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 flipV="1">
            <a:off x="8540115" y="3363420"/>
            <a:ext cx="125431" cy="172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/>
            <a:stCxn id="8" idx="5"/>
          </p:cNvCxnSpPr>
          <p:nvPr/>
        </p:nvCxnSpPr>
        <p:spPr>
          <a:xfrm>
            <a:off x="2264521" y="1742552"/>
            <a:ext cx="1162574" cy="749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7" idx="6"/>
          </p:cNvCxnSpPr>
          <p:nvPr/>
        </p:nvCxnSpPr>
        <p:spPr>
          <a:xfrm flipV="1">
            <a:off x="2160270" y="3725796"/>
            <a:ext cx="899160" cy="72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cxnSpLocks/>
          </p:cNvCxnSpPr>
          <p:nvPr/>
        </p:nvCxnSpPr>
        <p:spPr>
          <a:xfrm flipH="1">
            <a:off x="3052916" y="4455595"/>
            <a:ext cx="374179" cy="399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433514" y="2788919"/>
            <a:ext cx="38722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противолежащие углы 12"/>
          <p:cNvSpPr/>
          <p:nvPr/>
        </p:nvSpPr>
        <p:spPr>
          <a:xfrm>
            <a:off x="2845808" y="220598"/>
            <a:ext cx="3859792" cy="777096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Фаза РЕАЛИЗАЦИЯ </a:t>
            </a:r>
            <a:r>
              <a:rPr lang="ru-RU" sz="2000" b="1" dirty="0">
                <a:solidFill>
                  <a:schemeClr val="bg1"/>
                </a:solidFill>
              </a:rPr>
              <a:t>СМЫСЛА</a:t>
            </a:r>
          </a:p>
        </p:txBody>
      </p:sp>
    </p:spTree>
    <p:extLst>
      <p:ext uri="{BB962C8B-B14F-4D97-AF65-F5344CB8AC3E}">
        <p14:creationId xmlns:p14="http://schemas.microsoft.com/office/powerpoint/2010/main" val="294232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7641"/>
            <a:ext cx="10820400" cy="1295399"/>
          </a:xfrm>
        </p:spPr>
        <p:txBody>
          <a:bodyPr>
            <a:normAutofit/>
          </a:bodyPr>
          <a:lstStyle/>
          <a:p>
            <a:pPr algn="ctr"/>
            <a:r>
              <a:rPr lang="ru-RU" sz="4400" b="1" i="1" u="sng" dirty="0">
                <a:solidFill>
                  <a:schemeClr val="accent1">
                    <a:lumMod val="50000"/>
                  </a:schemeClr>
                </a:solidFill>
              </a:rPr>
              <a:t>Прием «ФИШБОУН»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(рыбная кость)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4821"/>
            <a:ext cx="5822315" cy="4541838"/>
          </a:xfr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822960" y="1173480"/>
            <a:ext cx="4785360" cy="56845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/>
              <a:t>Фишбоун</a:t>
            </a:r>
            <a:r>
              <a:rPr lang="ru-RU" sz="2400" b="1" u="sng" dirty="0"/>
              <a:t>-</a:t>
            </a:r>
            <a:r>
              <a:rPr lang="ru-RU" sz="2400" dirty="0"/>
              <a:t> название метода японского учёного </a:t>
            </a:r>
            <a:r>
              <a:rPr lang="ru-RU" sz="2400" dirty="0" err="1"/>
              <a:t>Каору</a:t>
            </a:r>
            <a:r>
              <a:rPr lang="ru-RU" sz="2400" dirty="0"/>
              <a:t> </a:t>
            </a:r>
            <a:r>
              <a:rPr lang="ru-RU" sz="2400" dirty="0" err="1"/>
              <a:t>Исикавы</a:t>
            </a:r>
            <a:r>
              <a:rPr lang="ru-RU" sz="2400" dirty="0"/>
              <a:t>. </a:t>
            </a:r>
            <a:r>
              <a:rPr lang="ru-RU" sz="2400" b="1" dirty="0"/>
              <a:t>Эта графическая техника представления информации позволяет образно продемонстрировать ход анализа какого-либо явления через выделение проблемы, выяснение её причин и подтверждающих фактов и формулировку вывода по вопросу. </a:t>
            </a:r>
            <a:endParaRPr lang="ru-RU" sz="2400" dirty="0"/>
          </a:p>
        </p:txBody>
      </p:sp>
      <p:sp>
        <p:nvSpPr>
          <p:cNvPr id="3" name="Прямоугольник: скругленные противолежащие углы 2"/>
          <p:cNvSpPr/>
          <p:nvPr/>
        </p:nvSpPr>
        <p:spPr>
          <a:xfrm>
            <a:off x="8613058" y="0"/>
            <a:ext cx="3187269" cy="51619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Фаза РЕАЛИЗАЦИЯ </a:t>
            </a:r>
            <a:r>
              <a:rPr lang="ru-RU" sz="2000" b="1" dirty="0">
                <a:solidFill>
                  <a:schemeClr val="bg1"/>
                </a:solidFill>
              </a:rPr>
              <a:t>СМЫСЛА</a:t>
            </a:r>
          </a:p>
        </p:txBody>
      </p:sp>
    </p:spTree>
    <p:extLst>
      <p:ext uri="{BB962C8B-B14F-4D97-AF65-F5344CB8AC3E}">
        <p14:creationId xmlns:p14="http://schemas.microsoft.com/office/powerpoint/2010/main" val="61901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360803"/>
            <a:ext cx="10957560" cy="126911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Военные походы фараона Тутмоса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сохраненные данные 3"/>
          <p:cNvSpPr/>
          <p:nvPr/>
        </p:nvSpPr>
        <p:spPr>
          <a:xfrm>
            <a:off x="1303020" y="2499360"/>
            <a:ext cx="3185160" cy="260604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Военные походы фараона Тутмоса</a:t>
            </a:r>
          </a:p>
        </p:txBody>
      </p:sp>
      <p:sp>
        <p:nvSpPr>
          <p:cNvPr id="7" name="Стрелка: шеврон 6"/>
          <p:cNvSpPr/>
          <p:nvPr/>
        </p:nvSpPr>
        <p:spPr>
          <a:xfrm>
            <a:off x="9418320" y="3101340"/>
            <a:ext cx="2636520" cy="1402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Расширились границы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16680" y="3703320"/>
            <a:ext cx="6217920" cy="137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 flipV="1">
            <a:off x="4124325" y="2231895"/>
            <a:ext cx="1188720" cy="1379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/>
          </p:cNvCxnSpPr>
          <p:nvPr/>
        </p:nvCxnSpPr>
        <p:spPr>
          <a:xfrm flipV="1">
            <a:off x="5861685" y="2272474"/>
            <a:ext cx="1240155" cy="1453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</p:cNvCxnSpPr>
          <p:nvPr/>
        </p:nvCxnSpPr>
        <p:spPr>
          <a:xfrm flipV="1">
            <a:off x="7551420" y="2194560"/>
            <a:ext cx="1318260" cy="1491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183380" y="3920107"/>
            <a:ext cx="1322070" cy="1490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271260" y="3944112"/>
            <a:ext cx="1280160" cy="1443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225790" y="3993645"/>
            <a:ext cx="1158240" cy="1371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: скругленные углы 35"/>
          <p:cNvSpPr/>
          <p:nvPr/>
        </p:nvSpPr>
        <p:spPr>
          <a:xfrm>
            <a:off x="3779520" y="1303021"/>
            <a:ext cx="1880235" cy="707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Обогащение</a:t>
            </a: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6195060" y="1280160"/>
            <a:ext cx="1752600" cy="777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Захват новых </a:t>
            </a:r>
            <a:r>
              <a:rPr lang="ru-RU" b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территрий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8366760" y="1303021"/>
            <a:ext cx="2095500" cy="754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Захват рабов</a:t>
            </a: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3855720" y="5410200"/>
            <a:ext cx="2286000" cy="994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Скот, ценную древесину, золото, серебро</a:t>
            </a: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6416040" y="5468878"/>
            <a:ext cx="2407920" cy="94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Присоединение Нубии, Сирии, Финикии, Палестины </a:t>
            </a: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9128760" y="5481260"/>
            <a:ext cx="2286000" cy="926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Обращение пленных в рабство</a:t>
            </a:r>
          </a:p>
        </p:txBody>
      </p:sp>
      <p:sp>
        <p:nvSpPr>
          <p:cNvPr id="5" name="Прямоугольник: скругленные противолежащие углы 4"/>
          <p:cNvSpPr/>
          <p:nvPr/>
        </p:nvSpPr>
        <p:spPr>
          <a:xfrm>
            <a:off x="9418320" y="0"/>
            <a:ext cx="2636520" cy="66367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Фаза РЕАЛИЗАЦИЯ </a:t>
            </a:r>
            <a:r>
              <a:rPr lang="ru-RU" sz="2000" b="1" dirty="0">
                <a:solidFill>
                  <a:schemeClr val="bg1"/>
                </a:solidFill>
              </a:rPr>
              <a:t>СМЫСЛА</a:t>
            </a:r>
          </a:p>
        </p:txBody>
      </p:sp>
    </p:spTree>
    <p:extLst>
      <p:ext uri="{BB962C8B-B14F-4D97-AF65-F5344CB8AC3E}">
        <p14:creationId xmlns:p14="http://schemas.microsoft.com/office/powerpoint/2010/main" val="1681083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04801"/>
            <a:ext cx="9631680" cy="1706880"/>
          </a:xfrm>
        </p:spPr>
        <p:txBody>
          <a:bodyPr>
            <a:normAutofit/>
          </a:bodyPr>
          <a:lstStyle/>
          <a:p>
            <a:pPr algn="ctr"/>
            <a:r>
              <a:rPr lang="ru-RU" altLang="ru-RU" b="1" i="1" u="sng" dirty="0">
                <a:solidFill>
                  <a:schemeClr val="accent1">
                    <a:lumMod val="50000"/>
                  </a:schemeClr>
                </a:solidFill>
              </a:rPr>
              <a:t>Таблица ПМИ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– недостатки, достоинства, перспективы.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395140"/>
              </p:ext>
            </p:extLst>
          </p:nvPr>
        </p:nvGraphicFramePr>
        <p:xfrm>
          <a:off x="3797344" y="2346960"/>
          <a:ext cx="8105096" cy="443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856">
                  <a:extLst>
                    <a:ext uri="{9D8B030D-6E8A-4147-A177-3AD203B41FA5}">
                      <a16:colId xmlns:a16="http://schemas.microsoft.com/office/drawing/2014/main" val="1724758042"/>
                    </a:ext>
                  </a:extLst>
                </a:gridCol>
                <a:gridCol w="6111240">
                  <a:extLst>
                    <a:ext uri="{9D8B030D-6E8A-4147-A177-3AD203B41FA5}">
                      <a16:colId xmlns:a16="http://schemas.microsoft.com/office/drawing/2014/main" val="2792430588"/>
                    </a:ext>
                  </a:extLst>
                </a:gridCol>
              </a:tblGrid>
              <a:tr h="159151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Все, что понравилось на уроке, информация и формы работы, которые вызвали положительные эмоции, либо по мнению ученика могут быть ему полезны для достижения каких-то целей.</a:t>
                      </a:r>
                      <a:endParaRPr lang="ru-RU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84038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Все, что не понравилось на уроке, показалось скучным, вызвало неприязнь, осталось непонятным, или информация, которая, по мнению ученика, оказалась для него не нужной, бесполезной с точки зрения решения жизненных ситуаций.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963786"/>
                  </a:ext>
                </a:extLst>
              </a:tr>
              <a:tr h="1103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0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Факты, о которых узнали на уроке и что бы еще хотелось узнать по данной проблеме, вопросы к учителю.</a:t>
                      </a:r>
                      <a:endParaRPr lang="ru-RU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33633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/>
          <p:cNvSpPr/>
          <p:nvPr/>
        </p:nvSpPr>
        <p:spPr>
          <a:xfrm>
            <a:off x="441960" y="2346960"/>
            <a:ext cx="3032760" cy="44327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«П» </a:t>
            </a:r>
            <a:r>
              <a:rPr lang="ru-RU" altLang="ru-RU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– «плюс», положительные черты, достоинства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«М» </a:t>
            </a:r>
            <a:r>
              <a:rPr lang="ru-RU" altLang="ru-RU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– «минус», отрицательные черты, недостатки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«И» – </a:t>
            </a:r>
            <a:r>
              <a:rPr lang="ru-RU" altLang="ru-RU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«интересно», возможности для развития</a:t>
            </a:r>
          </a:p>
        </p:txBody>
      </p:sp>
      <p:sp>
        <p:nvSpPr>
          <p:cNvPr id="3" name="Прямоугольник: скругленные противолежащие углы 2"/>
          <p:cNvSpPr/>
          <p:nvPr/>
        </p:nvSpPr>
        <p:spPr>
          <a:xfrm>
            <a:off x="8804787" y="117987"/>
            <a:ext cx="3215148" cy="47194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Фаза 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12527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39213"/>
            <a:ext cx="8610600" cy="1718188"/>
          </a:xfrm>
        </p:spPr>
        <p:txBody>
          <a:bodyPr>
            <a:normAutofit fontScale="90000"/>
          </a:bodyPr>
          <a:lstStyle/>
          <a:p>
            <a:r>
              <a:rPr lang="ru-RU" altLang="ru-RU" sz="2700" b="1" i="1" dirty="0"/>
              <a:t>Расскажи мне – и я забуду,</a:t>
            </a:r>
            <a:br>
              <a:rPr lang="ru-RU" altLang="ru-RU" sz="2700" b="1" i="1" dirty="0"/>
            </a:br>
            <a:r>
              <a:rPr lang="ru-RU" altLang="ru-RU" sz="2700" b="1" i="1" dirty="0"/>
              <a:t>Покажи мне – и я запомню,</a:t>
            </a:r>
            <a:br>
              <a:rPr lang="ru-RU" altLang="ru-RU" sz="2700" b="1" i="1" dirty="0"/>
            </a:br>
            <a:r>
              <a:rPr lang="ru-RU" altLang="ru-RU" sz="2700" b="1" i="1" dirty="0"/>
              <a:t>Дай мне самому сделать это – и я пойму</a:t>
            </a:r>
            <a:r>
              <a:rPr lang="ru-RU" altLang="ru-RU" sz="2700" dirty="0"/>
              <a:t/>
            </a:r>
            <a:br>
              <a:rPr lang="ru-RU" altLang="ru-RU" sz="2700" dirty="0"/>
            </a:br>
            <a:r>
              <a:rPr lang="ru-RU" altLang="ru-RU" sz="2700" dirty="0"/>
              <a:t/>
            </a:r>
            <a:br>
              <a:rPr lang="ru-RU" altLang="ru-RU" sz="2700" dirty="0"/>
            </a:br>
            <a:r>
              <a:rPr lang="ru-RU" altLang="ru-RU" sz="2400" dirty="0"/>
              <a:t>китайская пословица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9" y="1548581"/>
            <a:ext cx="6563031" cy="4787644"/>
          </a:xfrm>
        </p:spPr>
      </p:pic>
    </p:spTree>
    <p:extLst>
      <p:ext uri="{BB962C8B-B14F-4D97-AF65-F5344CB8AC3E}">
        <p14:creationId xmlns:p14="http://schemas.microsoft.com/office/powerpoint/2010/main" val="197842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661416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u="sng" dirty="0" err="1">
                <a:solidFill>
                  <a:schemeClr val="accent1">
                    <a:lumMod val="50000"/>
                  </a:schemeClr>
                </a:solidFill>
              </a:rPr>
              <a:t>Синквейн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1 строка: </a:t>
            </a:r>
            <a:r>
              <a:rPr lang="ru-RU" sz="2800" b="1" i="1" dirty="0"/>
              <a:t>тема одним словом (существительное)</a:t>
            </a:r>
          </a:p>
          <a:p>
            <a:pPr marL="0" indent="0" algn="just">
              <a:buNone/>
            </a:pPr>
            <a:r>
              <a:rPr lang="ru-RU" sz="2800" dirty="0"/>
              <a:t>2 строка: </a:t>
            </a:r>
            <a:r>
              <a:rPr lang="ru-RU" sz="2800" b="1" i="1" dirty="0"/>
              <a:t>описание темы (два прилагательных)</a:t>
            </a:r>
          </a:p>
          <a:p>
            <a:pPr marL="0" indent="0" algn="just">
              <a:buNone/>
            </a:pPr>
            <a:r>
              <a:rPr lang="ru-RU" sz="2800" dirty="0"/>
              <a:t>3 строка: </a:t>
            </a:r>
            <a:r>
              <a:rPr lang="ru-RU" sz="2800" b="1" i="1" dirty="0"/>
              <a:t>описание действия в рамках этой темы (три глагола или деепричастия</a:t>
            </a:r>
            <a:r>
              <a:rPr lang="ru-RU" sz="2800" dirty="0"/>
              <a:t>)</a:t>
            </a:r>
          </a:p>
          <a:p>
            <a:pPr marL="0" indent="0" algn="just">
              <a:buNone/>
            </a:pPr>
            <a:r>
              <a:rPr lang="ru-RU" sz="2800" dirty="0"/>
              <a:t>4 строка: </a:t>
            </a:r>
            <a:r>
              <a:rPr lang="ru-RU" sz="2800" b="1" i="1" dirty="0"/>
              <a:t>отношение к теме, чувства, эмоции 9фраза из 4 слов)</a:t>
            </a:r>
          </a:p>
          <a:p>
            <a:pPr marL="0" indent="0" algn="just">
              <a:buNone/>
            </a:pPr>
            <a:r>
              <a:rPr lang="ru-RU" sz="2800" dirty="0"/>
              <a:t>5 строка: </a:t>
            </a:r>
            <a:r>
              <a:rPr lang="ru-RU" sz="2800" b="1" i="1" dirty="0"/>
              <a:t>повторение сути темы одним словом (синоним)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662940" y="1859662"/>
            <a:ext cx="11079480" cy="46939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1 строка: </a:t>
            </a:r>
            <a:r>
              <a:rPr lang="ru-RU" sz="2800" b="1" i="1" dirty="0">
                <a:solidFill>
                  <a:schemeClr val="bg1"/>
                </a:solidFill>
              </a:rPr>
              <a:t>тема одним словом (существительное)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2 строка: </a:t>
            </a:r>
            <a:r>
              <a:rPr lang="ru-RU" sz="2800" b="1" i="1" dirty="0">
                <a:solidFill>
                  <a:schemeClr val="bg1"/>
                </a:solidFill>
              </a:rPr>
              <a:t>описание темы (два прилагательных)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3 строка: </a:t>
            </a:r>
            <a:r>
              <a:rPr lang="ru-RU" sz="2800" b="1" i="1" dirty="0">
                <a:solidFill>
                  <a:schemeClr val="bg1"/>
                </a:solidFill>
              </a:rPr>
              <a:t>описание действия в рамках этой темы (три глагола или деепричастия</a:t>
            </a:r>
            <a:r>
              <a:rPr lang="ru-RU" sz="2800" dirty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4 строка: </a:t>
            </a:r>
            <a:r>
              <a:rPr lang="ru-RU" sz="2800" b="1" i="1" dirty="0">
                <a:solidFill>
                  <a:schemeClr val="bg1"/>
                </a:solidFill>
              </a:rPr>
              <a:t>отношение к теме, чувства, эмоции (фраза из 4 слов)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5 строка: </a:t>
            </a:r>
            <a:r>
              <a:rPr lang="ru-RU" sz="2800" b="1" i="1" dirty="0">
                <a:solidFill>
                  <a:schemeClr val="bg1"/>
                </a:solidFill>
              </a:rPr>
              <a:t>повторение сути темы одним словом (синоним).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: скругленные противолежащие углы 4"/>
          <p:cNvSpPr/>
          <p:nvPr/>
        </p:nvSpPr>
        <p:spPr>
          <a:xfrm>
            <a:off x="8672051" y="130192"/>
            <a:ext cx="3406878" cy="634181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Фаза </a:t>
            </a:r>
            <a:r>
              <a:rPr lang="ru-RU" sz="2000" b="1" dirty="0">
                <a:solidFill>
                  <a:schemeClr val="tx1"/>
                </a:solidFill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2466197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1661160" y="2667000"/>
            <a:ext cx="8961120" cy="35356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2800" b="1" i="1" dirty="0">
                <a:solidFill>
                  <a:schemeClr val="bg1"/>
                </a:solidFill>
              </a:rPr>
              <a:t>Финикийцы</a:t>
            </a:r>
          </a:p>
          <a:p>
            <a:pPr marL="342900" indent="-342900" algn="ctr">
              <a:buAutoNum type="arabicPeriod"/>
            </a:pPr>
            <a:r>
              <a:rPr lang="ru-RU" sz="2800" b="1" i="1" dirty="0">
                <a:solidFill>
                  <a:schemeClr val="bg1"/>
                </a:solidFill>
              </a:rPr>
              <a:t>Предприимчивые, умелые.</a:t>
            </a:r>
          </a:p>
          <a:p>
            <a:pPr marL="342900" indent="-342900" algn="ctr">
              <a:buAutoNum type="arabicPeriod"/>
            </a:pPr>
            <a:r>
              <a:rPr lang="ru-RU" sz="2800" b="1" i="1" dirty="0">
                <a:solidFill>
                  <a:schemeClr val="bg1"/>
                </a:solidFill>
              </a:rPr>
              <a:t>Плавать. Торговать. Грабить.</a:t>
            </a:r>
          </a:p>
          <a:p>
            <a:pPr marL="342900" indent="-342900" algn="ctr">
              <a:buAutoNum type="arabicPeriod"/>
            </a:pPr>
            <a:r>
              <a:rPr lang="ru-RU" sz="2800" b="1" i="1" dirty="0">
                <a:solidFill>
                  <a:schemeClr val="bg1"/>
                </a:solidFill>
              </a:rPr>
              <a:t>Удивлен многообразием изготавливаемых изделий.</a:t>
            </a:r>
          </a:p>
          <a:p>
            <a:pPr marL="342900" indent="-342900" algn="ctr">
              <a:buAutoNum type="arabicPeriod"/>
            </a:pPr>
            <a:r>
              <a:rPr lang="ru-RU" sz="2800" b="1" i="1" dirty="0">
                <a:solidFill>
                  <a:schemeClr val="bg1"/>
                </a:solidFill>
              </a:rPr>
              <a:t>Мореплаватели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1160" y="975360"/>
            <a:ext cx="896112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Тема урока: </a:t>
            </a:r>
            <a:r>
              <a:rPr lang="ru-RU" sz="2400" b="1" i="1" dirty="0">
                <a:solidFill>
                  <a:schemeClr val="bg1"/>
                </a:solidFill>
              </a:rPr>
              <a:t>«Финикийские мореплаватели».</a:t>
            </a:r>
          </a:p>
        </p:txBody>
      </p:sp>
      <p:sp>
        <p:nvSpPr>
          <p:cNvPr id="6" name="Прямоугольник: скругленные противолежащие углы 5"/>
          <p:cNvSpPr/>
          <p:nvPr/>
        </p:nvSpPr>
        <p:spPr>
          <a:xfrm>
            <a:off x="8878530" y="61612"/>
            <a:ext cx="3126658" cy="634181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Фаза 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3635976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920" y="518161"/>
            <a:ext cx="7802880" cy="100584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u="sng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Использование технологии развития критического мышления на уроках позволяет сформировать  умения и навыки работы с информацией: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находить, осмысливать, использовать нужную информацию;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анализировать, систематизировать, представлять информацию в виде схем, таблиц, графиков.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сравнивать исторические явления и объекты, при этом самостоятельно выявлять признаки или линии сравнения; 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выявлять проблемы, содержащиеся в тексте, определять возможные пути решения, вести поиск  необходимых сведений, используя  различные источники информации</a:t>
            </a:r>
            <a:r>
              <a:rPr lang="ru-RU" altLang="ru-RU" sz="20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533400" y="1681316"/>
            <a:ext cx="10850880" cy="50586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800" i="1" dirty="0">
                <a:solidFill>
                  <a:schemeClr val="tx1"/>
                </a:solidFill>
              </a:rPr>
              <a:t>Использование технологии развития критического мышления на уроках позволяет сформировать  умения и навыки работы с информацией: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800" i="1" dirty="0">
                <a:solidFill>
                  <a:schemeClr val="tx1"/>
                </a:solidFill>
              </a:rPr>
              <a:t>находить, осмысливать, использовать нужную информацию;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800" i="1" dirty="0">
                <a:solidFill>
                  <a:schemeClr val="tx1"/>
                </a:solidFill>
              </a:rPr>
              <a:t>анализировать, систематизировать, представлять информацию в виде схем, таблиц, графиков.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800" i="1" dirty="0">
                <a:solidFill>
                  <a:schemeClr val="tx1"/>
                </a:solidFill>
              </a:rPr>
              <a:t>сравнивать исторические явления и объекты, при этом самостоятельно выявлять признаки или линии сравнения; 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800" i="1" dirty="0">
                <a:solidFill>
                  <a:schemeClr val="tx1"/>
                </a:solidFill>
              </a:rPr>
              <a:t>выявлять проблемы, содержащиеся в тексте, определять возможные пути решения, вести поиск  необходимых сведений, используя  различные источники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726954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>
                <a:latin typeface="Arial Narrow" panose="020B060602020203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2108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Что такое «</a:t>
            </a:r>
            <a:r>
              <a:rPr lang="ru-RU" b="1" i="1" u="sng" dirty="0"/>
              <a:t>критическое мышление»?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174" y="2057401"/>
            <a:ext cx="6504039" cy="438764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b="1" i="1" dirty="0">
                <a:solidFill>
                  <a:srgbClr val="002060"/>
                </a:solidFill>
              </a:rPr>
              <a:t>Открытое мышление, развивающееся путем наложения новой информации на личный жизненный опыт;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b="1" i="1" dirty="0">
                <a:solidFill>
                  <a:srgbClr val="002060"/>
                </a:solidFill>
              </a:rPr>
              <a:t>Мышление, анализирующее информацию с точки зрения логики и личностно-ориентированного подхода;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b="1" i="1" dirty="0">
                <a:solidFill>
                  <a:srgbClr val="002060"/>
                </a:solidFill>
              </a:rPr>
              <a:t>Мышление анализирующее, оценивающее и </a:t>
            </a:r>
            <a:r>
              <a:rPr lang="ru-RU" altLang="ru-RU" sz="2400" b="1" i="1" dirty="0" err="1">
                <a:solidFill>
                  <a:srgbClr val="002060"/>
                </a:solidFill>
              </a:rPr>
              <a:t>проблематизирующее</a:t>
            </a:r>
            <a:r>
              <a:rPr lang="ru-RU" altLang="ru-RU" sz="2400" b="1" i="1" dirty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2400" b="1" i="1" dirty="0">
                <a:solidFill>
                  <a:srgbClr val="002060"/>
                </a:solidFill>
              </a:rPr>
              <a:t>Мышление рефлексивное.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43" y="2571750"/>
            <a:ext cx="3813007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0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Освоение технологий </a:t>
            </a:r>
            <a:r>
              <a:rPr lang="ru-RU" sz="3600" b="1" dirty="0">
                <a:solidFill>
                  <a:srgbClr val="002060"/>
                </a:solidFill>
              </a:rPr>
              <a:t>критического мышления приводит к следующим результатам: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936" y="2334638"/>
            <a:ext cx="10139464" cy="4066163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bg1"/>
                </a:solidFill>
              </a:rPr>
              <a:t>Высокая мотивация учащихся к образовательному процессу;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bg1"/>
                </a:solidFill>
              </a:rPr>
              <a:t>Возрастание мыслительных возможностей учащихся, гибкости мышления, его переключения с одного типа на другой;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bg1"/>
                </a:solidFill>
              </a:rPr>
              <a:t>Развитие способности самостоятельно конструировать, строить  понятия и оперировать ими;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bg1"/>
                </a:solidFill>
              </a:rPr>
              <a:t>Развитие способности передавать другим авторскую информацию, подвергать ее коррекции, понимать и принимать точку зрения другого человека;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bg1"/>
                </a:solidFill>
              </a:rPr>
              <a:t>Развитие умения анализировать полученную информацию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47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7557" y="369652"/>
            <a:ext cx="6926093" cy="10894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/>
              <a:t>Технологические этапы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613" y="1916350"/>
            <a:ext cx="10820400" cy="47595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130" y="1927779"/>
            <a:ext cx="2762655" cy="370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chemeClr val="bg1"/>
                </a:solidFill>
              </a:rPr>
              <a:t>Фаза 1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chemeClr val="bg1"/>
                </a:solidFill>
              </a:rPr>
              <a:t> </a:t>
            </a:r>
            <a:r>
              <a:rPr lang="ru-RU" altLang="ru-RU" sz="3200" b="1" i="1" u="sng" dirty="0">
                <a:solidFill>
                  <a:schemeClr val="bg1"/>
                </a:solidFill>
              </a:rPr>
              <a:t>ВЫЗОВ</a:t>
            </a:r>
          </a:p>
          <a:p>
            <a:pPr algn="ctr">
              <a:spcBef>
                <a:spcPct val="50000"/>
              </a:spcBef>
            </a:pPr>
            <a:r>
              <a:rPr lang="ru-RU" altLang="ru-RU" b="1" dirty="0">
                <a:solidFill>
                  <a:schemeClr val="bg1"/>
                </a:solidFill>
              </a:rPr>
              <a:t>(пробуждение имеющихся знаний и интереса к получению новой информации)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20119" y="1916350"/>
            <a:ext cx="3151762" cy="3725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chemeClr val="bg1"/>
                </a:solidFill>
              </a:rPr>
              <a:t>Фаза 2 </a:t>
            </a:r>
            <a:r>
              <a:rPr lang="ru-RU" altLang="ru-RU" sz="3200" b="1" i="1" u="sng" dirty="0">
                <a:solidFill>
                  <a:schemeClr val="bg1"/>
                </a:solidFill>
              </a:rPr>
              <a:t>Реализация смысла </a:t>
            </a:r>
          </a:p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chemeClr val="bg1"/>
                </a:solidFill>
              </a:rPr>
              <a:t>(</a:t>
            </a:r>
            <a:r>
              <a:rPr lang="ru-RU" altLang="ru-RU" b="1" dirty="0">
                <a:solidFill>
                  <a:schemeClr val="bg1"/>
                </a:solidFill>
              </a:rPr>
              <a:t>получение новой информации)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54501" y="2013626"/>
            <a:ext cx="2918298" cy="362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chemeClr val="bg1"/>
                </a:solidFill>
              </a:rPr>
              <a:t>Фаза 3 </a:t>
            </a:r>
            <a:r>
              <a:rPr lang="ru-RU" altLang="ru-RU" sz="3200" b="1" i="1" u="sng" dirty="0">
                <a:solidFill>
                  <a:schemeClr val="bg1"/>
                </a:solidFill>
              </a:rPr>
              <a:t>Рефлексия</a:t>
            </a:r>
          </a:p>
          <a:p>
            <a:pPr>
              <a:spcBef>
                <a:spcPct val="50000"/>
              </a:spcBef>
            </a:pPr>
            <a:endParaRPr lang="ru-RU" altLang="ru-RU" sz="10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altLang="ru-RU" b="1" dirty="0">
                <a:solidFill>
                  <a:schemeClr val="bg1"/>
                </a:solidFill>
              </a:rPr>
              <a:t>(осмысление, рождение нового знания)</a:t>
            </a:r>
          </a:p>
        </p:txBody>
      </p:sp>
      <p:sp>
        <p:nvSpPr>
          <p:cNvPr id="9" name="Стрелка: вниз 8"/>
          <p:cNvSpPr/>
          <p:nvPr/>
        </p:nvSpPr>
        <p:spPr>
          <a:xfrm>
            <a:off x="8937546" y="145915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/>
          <p:cNvSpPr/>
          <p:nvPr/>
        </p:nvSpPr>
        <p:spPr>
          <a:xfrm>
            <a:off x="6086337" y="1750494"/>
            <a:ext cx="51881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/>
          <p:cNvSpPr/>
          <p:nvPr/>
        </p:nvSpPr>
        <p:spPr>
          <a:xfrm>
            <a:off x="3189051" y="1459150"/>
            <a:ext cx="46854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/>
          <p:cNvSpPr/>
          <p:nvPr/>
        </p:nvSpPr>
        <p:spPr>
          <a:xfrm>
            <a:off x="5959812" y="1495873"/>
            <a:ext cx="457881" cy="338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0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09" y="231517"/>
            <a:ext cx="10000034" cy="134241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Используемые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744" y="2101163"/>
            <a:ext cx="10412650" cy="44482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трелка: вниз 3"/>
          <p:cNvSpPr/>
          <p:nvPr/>
        </p:nvSpPr>
        <p:spPr>
          <a:xfrm>
            <a:off x="823609" y="1573934"/>
            <a:ext cx="518808" cy="527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/>
          <p:cNvSpPr/>
          <p:nvPr/>
        </p:nvSpPr>
        <p:spPr>
          <a:xfrm>
            <a:off x="5466945" y="1556424"/>
            <a:ext cx="484632" cy="544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/>
          <p:cNvSpPr/>
          <p:nvPr/>
        </p:nvSpPr>
        <p:spPr>
          <a:xfrm>
            <a:off x="10076105" y="1573934"/>
            <a:ext cx="518808" cy="527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685800" y="2118679"/>
            <a:ext cx="3088532" cy="4448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bg1"/>
                </a:solidFill>
              </a:rPr>
              <a:t>Фаза ВЫЗОВА</a:t>
            </a:r>
          </a:p>
          <a:p>
            <a:pPr algn="ctr"/>
            <a:endParaRPr lang="ru-RU" b="1" u="sng" dirty="0">
              <a:solidFill>
                <a:schemeClr val="bg1"/>
              </a:solidFill>
            </a:endParaRPr>
          </a:p>
          <a:p>
            <a:pPr algn="ctr"/>
            <a:r>
              <a:rPr lang="ru-RU" sz="2400" b="1" u="sng" dirty="0">
                <a:solidFill>
                  <a:srgbClr val="002060"/>
                </a:solidFill>
              </a:rPr>
              <a:t>ПОНЯТИЙНОЕ КОЛЕСО</a:t>
            </a:r>
          </a:p>
          <a:p>
            <a:pPr algn="ctr"/>
            <a:endParaRPr lang="ru-RU" sz="2400" b="1" u="sng" dirty="0">
              <a:solidFill>
                <a:srgbClr val="002060"/>
              </a:solidFill>
            </a:endParaRPr>
          </a:p>
          <a:p>
            <a:pPr algn="ctr"/>
            <a:endParaRPr lang="ru-RU" sz="2400" b="1" u="sng" dirty="0">
              <a:solidFill>
                <a:srgbClr val="002060"/>
              </a:solidFill>
            </a:endParaRPr>
          </a:p>
          <a:p>
            <a:pPr algn="ctr"/>
            <a:r>
              <a:rPr lang="ru-RU" sz="2400" b="1" u="sng" dirty="0">
                <a:solidFill>
                  <a:srgbClr val="002060"/>
                </a:solidFill>
              </a:rPr>
              <a:t>СТРАТЕГИЯ ЗХУ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273005" y="2118679"/>
            <a:ext cx="3210128" cy="4448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>
              <a:solidFill>
                <a:schemeClr val="bg1"/>
              </a:solidFill>
            </a:endParaRPr>
          </a:p>
          <a:p>
            <a:pPr algn="ctr"/>
            <a:endParaRPr lang="ru-RU" b="1" u="sng" dirty="0">
              <a:solidFill>
                <a:schemeClr val="bg1"/>
              </a:solidFill>
            </a:endParaRPr>
          </a:p>
          <a:p>
            <a:pPr algn="ctr"/>
            <a:r>
              <a:rPr lang="ru-RU" sz="2000" b="1" u="sng" dirty="0">
                <a:solidFill>
                  <a:schemeClr val="bg1"/>
                </a:solidFill>
              </a:rPr>
              <a:t>Фаза РЕАЛИЗАЦИИ смысла</a:t>
            </a:r>
          </a:p>
          <a:p>
            <a:pPr algn="ctr"/>
            <a:endParaRPr lang="ru-RU" sz="2000" b="1" u="sng" dirty="0">
              <a:solidFill>
                <a:schemeClr val="bg1"/>
              </a:solidFill>
            </a:endParaRPr>
          </a:p>
          <a:p>
            <a:pPr algn="ctr"/>
            <a:r>
              <a:rPr lang="ru-RU" sz="2000" b="1" u="sng" dirty="0">
                <a:solidFill>
                  <a:srgbClr val="002060"/>
                </a:solidFill>
              </a:rPr>
              <a:t>СТРАТЕГИЯ «ИНСЕРТ» (УСЛОВНЫЕ ЗНАЧКИ»</a:t>
            </a:r>
          </a:p>
          <a:p>
            <a:pPr algn="ctr"/>
            <a:endParaRPr lang="ru-RU" sz="2000" b="1" u="sng" dirty="0">
              <a:solidFill>
                <a:srgbClr val="002060"/>
              </a:solidFill>
            </a:endParaRPr>
          </a:p>
          <a:p>
            <a:pPr algn="ctr"/>
            <a:r>
              <a:rPr lang="ru-RU" sz="2000" b="1" u="sng" dirty="0">
                <a:solidFill>
                  <a:srgbClr val="002060"/>
                </a:solidFill>
              </a:rPr>
              <a:t>ГРАФИЧЕСКИЕ ОРГАНИЗАТОРЫ «КЛАСТЕРЫ»</a:t>
            </a:r>
          </a:p>
          <a:p>
            <a:pPr algn="ctr"/>
            <a:endParaRPr lang="ru-RU" sz="2000" b="1" u="sng" dirty="0">
              <a:solidFill>
                <a:srgbClr val="002060"/>
              </a:solidFill>
            </a:endParaRPr>
          </a:p>
          <a:p>
            <a:pPr algn="ctr"/>
            <a:r>
              <a:rPr lang="ru-RU" sz="2000" b="1" u="sng" dirty="0">
                <a:solidFill>
                  <a:srgbClr val="002060"/>
                </a:solidFill>
              </a:rPr>
              <a:t>ПРИЕМ «ФИШБОУН»  (РЫБНАЯ КОСТЬ) </a:t>
            </a:r>
          </a:p>
          <a:p>
            <a:pPr algn="ctr"/>
            <a:endParaRPr lang="ru-RU" b="1" u="sng" dirty="0">
              <a:solidFill>
                <a:schemeClr val="bg1"/>
              </a:solidFill>
            </a:endParaRPr>
          </a:p>
          <a:p>
            <a:pPr algn="ctr"/>
            <a:endParaRPr lang="ru-RU" b="1" u="sng" dirty="0">
              <a:solidFill>
                <a:schemeClr val="bg1"/>
              </a:solidFill>
            </a:endParaRPr>
          </a:p>
          <a:p>
            <a:pPr algn="ctr"/>
            <a:endParaRPr lang="ru-RU" b="1" u="sng" dirty="0">
              <a:solidFill>
                <a:schemeClr val="bg1"/>
              </a:solidFill>
            </a:endParaRPr>
          </a:p>
          <a:p>
            <a:pPr algn="ctr"/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8055314" y="2101169"/>
            <a:ext cx="3043136" cy="4448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bg1"/>
                </a:solidFill>
              </a:rPr>
              <a:t>Фаза РЕФЛЕКСИИ</a:t>
            </a:r>
          </a:p>
          <a:p>
            <a:pPr algn="ctr"/>
            <a:endParaRPr lang="ru-RU" b="1" u="sng" dirty="0">
              <a:solidFill>
                <a:schemeClr val="bg1"/>
              </a:solidFill>
            </a:endParaRPr>
          </a:p>
          <a:p>
            <a:pPr algn="ctr"/>
            <a:r>
              <a:rPr lang="ru-RU" sz="2000" b="1" u="sng" dirty="0">
                <a:solidFill>
                  <a:srgbClr val="002060"/>
                </a:solidFill>
              </a:rPr>
              <a:t>ТАБЛИЦА ПМИ – НЕДОСТАТКИ, ДОСТОИНСТВА, ПЕРСПЕКТИВЫ</a:t>
            </a:r>
          </a:p>
          <a:p>
            <a:pPr algn="ctr"/>
            <a:endParaRPr lang="ru-RU" sz="2000" b="1" u="sng" dirty="0">
              <a:solidFill>
                <a:srgbClr val="002060"/>
              </a:solidFill>
            </a:endParaRPr>
          </a:p>
          <a:p>
            <a:pPr algn="ctr"/>
            <a:r>
              <a:rPr lang="ru-RU" sz="2000" b="1" u="sng" dirty="0">
                <a:solidFill>
                  <a:srgbClr val="002060"/>
                </a:solidFill>
              </a:rPr>
              <a:t>СИНКВЕЙН </a:t>
            </a:r>
          </a:p>
        </p:txBody>
      </p:sp>
    </p:spTree>
    <p:extLst>
      <p:ext uri="{BB962C8B-B14F-4D97-AF65-F5344CB8AC3E}">
        <p14:creationId xmlns:p14="http://schemas.microsoft.com/office/powerpoint/2010/main" val="401919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0180" y="320041"/>
            <a:ext cx="6459793" cy="10972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Понятийное колесо</a:t>
            </a:r>
            <a:br>
              <a:rPr lang="ru-RU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b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2" y="1533833"/>
            <a:ext cx="5844048" cy="4446639"/>
          </a:xfr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268065" y="1533833"/>
            <a:ext cx="5633883" cy="4446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Данная схема даёт возможность установить ассоциативный ряд, подобрать синонимы. В некоторых случаях – вспомнить предыдущий материал и установить понятийные связи для лучшей систематизации знаний учащихся.</a:t>
            </a:r>
          </a:p>
          <a:p>
            <a:pPr algn="just"/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Синонимы, ассоциации, понятие.</a:t>
            </a:r>
          </a:p>
        </p:txBody>
      </p:sp>
      <p:sp>
        <p:nvSpPr>
          <p:cNvPr id="3" name="Прямоугольник: скругленные противолежащие углы 2"/>
          <p:cNvSpPr/>
          <p:nvPr/>
        </p:nvSpPr>
        <p:spPr>
          <a:xfrm>
            <a:off x="9232900" y="0"/>
            <a:ext cx="2857500" cy="72390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Фаза Вызов</a:t>
            </a:r>
          </a:p>
        </p:txBody>
      </p:sp>
    </p:spTree>
    <p:extLst>
      <p:ext uri="{BB962C8B-B14F-4D97-AF65-F5344CB8AC3E}">
        <p14:creationId xmlns:p14="http://schemas.microsoft.com/office/powerpoint/2010/main" val="208230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815840" y="2301623"/>
            <a:ext cx="2758440" cy="2545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Египет</a:t>
            </a:r>
          </a:p>
        </p:txBody>
      </p:sp>
      <p:sp>
        <p:nvSpPr>
          <p:cNvPr id="5" name="Овал 4"/>
          <p:cNvSpPr/>
          <p:nvPr/>
        </p:nvSpPr>
        <p:spPr>
          <a:xfrm>
            <a:off x="5482590" y="185253"/>
            <a:ext cx="1569720" cy="1645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962900" y="1615440"/>
            <a:ext cx="1691640" cy="1668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18120" y="4142235"/>
            <a:ext cx="1554480" cy="1577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40380" y="1319620"/>
            <a:ext cx="1554480" cy="15456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865120" y="3706709"/>
            <a:ext cx="1508760" cy="1610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11140" y="5241466"/>
            <a:ext cx="1569720" cy="1615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противолежащие углы 10"/>
          <p:cNvSpPr/>
          <p:nvPr/>
        </p:nvSpPr>
        <p:spPr>
          <a:xfrm>
            <a:off x="9372600" y="32173"/>
            <a:ext cx="2679700" cy="595042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Фаза ВЫЗОВ</a:t>
            </a:r>
          </a:p>
        </p:txBody>
      </p:sp>
    </p:spTree>
    <p:extLst>
      <p:ext uri="{BB962C8B-B14F-4D97-AF65-F5344CB8AC3E}">
        <p14:creationId xmlns:p14="http://schemas.microsoft.com/office/powerpoint/2010/main" val="352806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4080" y="1358733"/>
            <a:ext cx="8610600" cy="12930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9900" y="519748"/>
            <a:ext cx="10820400" cy="60358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171952" y="2531811"/>
            <a:ext cx="4130040" cy="2011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Географическое </a:t>
            </a:r>
          </a:p>
          <a:p>
            <a:pPr algn="ctr"/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Положение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Двуречья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96000" y="2392680"/>
            <a:ext cx="13716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74920" y="140771"/>
            <a:ext cx="2225040" cy="1752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Тигр</a:t>
            </a:r>
          </a:p>
        </p:txBody>
      </p:sp>
      <p:sp>
        <p:nvSpPr>
          <p:cNvPr id="9" name="Овал 8"/>
          <p:cNvSpPr/>
          <p:nvPr/>
        </p:nvSpPr>
        <p:spPr>
          <a:xfrm>
            <a:off x="5074920" y="4903670"/>
            <a:ext cx="2316480" cy="1736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Ур</a:t>
            </a:r>
          </a:p>
        </p:txBody>
      </p:sp>
      <p:sp>
        <p:nvSpPr>
          <p:cNvPr id="10" name="Овал 9"/>
          <p:cNvSpPr/>
          <p:nvPr/>
        </p:nvSpPr>
        <p:spPr>
          <a:xfrm>
            <a:off x="8698231" y="1067168"/>
            <a:ext cx="2346960" cy="1980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Евфрат</a:t>
            </a:r>
          </a:p>
        </p:txBody>
      </p:sp>
      <p:sp>
        <p:nvSpPr>
          <p:cNvPr id="11" name="Овал 10"/>
          <p:cNvSpPr/>
          <p:nvPr/>
        </p:nvSpPr>
        <p:spPr>
          <a:xfrm>
            <a:off x="8290559" y="4025332"/>
            <a:ext cx="2754631" cy="219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Персидский </a:t>
            </a:r>
          </a:p>
          <a:p>
            <a:pPr algn="ctr"/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залив</a:t>
            </a:r>
          </a:p>
        </p:txBody>
      </p:sp>
      <p:sp>
        <p:nvSpPr>
          <p:cNvPr id="12" name="Овал 11"/>
          <p:cNvSpPr/>
          <p:nvPr/>
        </p:nvSpPr>
        <p:spPr>
          <a:xfrm>
            <a:off x="1417320" y="937262"/>
            <a:ext cx="2270760" cy="1912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Вавилон</a:t>
            </a:r>
          </a:p>
        </p:txBody>
      </p:sp>
      <p:sp>
        <p:nvSpPr>
          <p:cNvPr id="13" name="Овал 12"/>
          <p:cNvSpPr/>
          <p:nvPr/>
        </p:nvSpPr>
        <p:spPr>
          <a:xfrm>
            <a:off x="1363980" y="3615441"/>
            <a:ext cx="2377440" cy="219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Урук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7802880" y="2438399"/>
            <a:ext cx="929640" cy="411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940040" y="40253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7680960" y="3929145"/>
            <a:ext cx="746760" cy="553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233160" y="1893369"/>
            <a:ext cx="0" cy="612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33160" y="4326521"/>
            <a:ext cx="0" cy="976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154680" y="3929145"/>
            <a:ext cx="1188720" cy="553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3566160" y="2314841"/>
            <a:ext cx="16002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539490" y="2438399"/>
            <a:ext cx="1123951" cy="771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: скругленные противолежащие углы 2"/>
          <p:cNvSpPr/>
          <p:nvPr/>
        </p:nvSpPr>
        <p:spPr>
          <a:xfrm>
            <a:off x="9667874" y="81349"/>
            <a:ext cx="2451100" cy="667951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Фаза ВЫЗОВ</a:t>
            </a:r>
          </a:p>
        </p:txBody>
      </p:sp>
    </p:spTree>
    <p:extLst>
      <p:ext uri="{BB962C8B-B14F-4D97-AF65-F5344CB8AC3E}">
        <p14:creationId xmlns:p14="http://schemas.microsoft.com/office/powerpoint/2010/main" val="2935934507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424</TotalTime>
  <Words>1073</Words>
  <Application>Microsoft Office PowerPoint</Application>
  <PresentationFormat>Широкоэкранный</PresentationFormat>
  <Paragraphs>177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Century Gothic</vt:lpstr>
      <vt:lpstr>Tahoma</vt:lpstr>
      <vt:lpstr>Wingdings</vt:lpstr>
      <vt:lpstr>След самолета</vt:lpstr>
      <vt:lpstr>Применение технологий критического мышления на уроках истории Древнего мира</vt:lpstr>
      <vt:lpstr>Расскажи мне – и я забуду, Покажи мне – и я запомню, Дай мне самому сделать это – и я пойму  китайская пословица</vt:lpstr>
      <vt:lpstr>Что такое «критическое мышление»?</vt:lpstr>
      <vt:lpstr>Освоение технологий критического мышления приводит к следующим результатам:</vt:lpstr>
      <vt:lpstr>Технологические этапы</vt:lpstr>
      <vt:lpstr>Используемые технологии</vt:lpstr>
      <vt:lpstr> Понятийное колесо </vt:lpstr>
      <vt:lpstr>Презентация PowerPoint</vt:lpstr>
      <vt:lpstr>Презентация PowerPoint</vt:lpstr>
      <vt:lpstr>Презентация PowerPoint</vt:lpstr>
      <vt:lpstr>Стратегия ЗХУ («Знаю- хочу знать-узнал»)</vt:lpstr>
      <vt:lpstr>Презентация PowerPoint</vt:lpstr>
      <vt:lpstr>  Инсерт  </vt:lpstr>
      <vt:lpstr>Презентация PowerPoint</vt:lpstr>
      <vt:lpstr>Графические организаторы «кластеры»</vt:lpstr>
      <vt:lpstr>Презентация PowerPoint</vt:lpstr>
      <vt:lpstr>Прием «ФИШБОУН» (рыбная кость)</vt:lpstr>
      <vt:lpstr>Военные походы фараона Тутмоса</vt:lpstr>
      <vt:lpstr>Таблица ПМИ – недостатки, достоинства, перспективы.</vt:lpstr>
      <vt:lpstr>Синквейн 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технологий критического мышления на уроках истории Древнего мира</dc:title>
  <dc:creator>1</dc:creator>
  <cp:lastModifiedBy>Сенечка</cp:lastModifiedBy>
  <cp:revision>44</cp:revision>
  <dcterms:created xsi:type="dcterms:W3CDTF">2016-10-22T10:47:22Z</dcterms:created>
  <dcterms:modified xsi:type="dcterms:W3CDTF">2025-09-02T17:32:23Z</dcterms:modified>
</cp:coreProperties>
</file>